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59" r:id="rId10"/>
    <p:sldId id="258" r:id="rId11"/>
    <p:sldId id="263" r:id="rId12"/>
    <p:sldId id="260" r:id="rId13"/>
    <p:sldId id="262" r:id="rId14"/>
    <p:sldId id="261" r:id="rId15"/>
    <p:sldId id="270" r:id="rId16"/>
    <p:sldId id="271" r:id="rId17"/>
    <p:sldId id="272" r:id="rId18"/>
    <p:sldId id="273" r:id="rId19"/>
    <p:sldId id="274" r:id="rId20"/>
    <p:sldId id="292" r:id="rId21"/>
    <p:sldId id="275" r:id="rId22"/>
    <p:sldId id="276" r:id="rId23"/>
    <p:sldId id="277" r:id="rId24"/>
    <p:sldId id="278" r:id="rId25"/>
    <p:sldId id="281" r:id="rId26"/>
    <p:sldId id="293" r:id="rId27"/>
    <p:sldId id="279" r:id="rId28"/>
    <p:sldId id="282" r:id="rId29"/>
    <p:sldId id="280" r:id="rId30"/>
    <p:sldId id="284" r:id="rId31"/>
    <p:sldId id="283" r:id="rId32"/>
    <p:sldId id="285" r:id="rId33"/>
    <p:sldId id="287" r:id="rId34"/>
    <p:sldId id="288" r:id="rId35"/>
    <p:sldId id="286" r:id="rId36"/>
    <p:sldId id="289" r:id="rId37"/>
    <p:sldId id="290" r:id="rId38"/>
    <p:sldId id="291" r:id="rId39"/>
    <p:sldId id="295" r:id="rId40"/>
    <p:sldId id="294" r:id="rId4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95" d="100"/>
          <a:sy n="95" d="100"/>
        </p:scale>
        <p:origin x="67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DC29-F699-4FDD-85FB-092B6B91ED77}" type="datetimeFigureOut">
              <a:rPr lang="es-ES" smtClean="0"/>
              <a:t>17/05/2020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26E5-D98F-4121-9DE2-8CFFC8B3AB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1395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DC29-F699-4FDD-85FB-092B6B91ED77}" type="datetimeFigureOut">
              <a:rPr lang="es-ES" smtClean="0"/>
              <a:t>17/05/2020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26E5-D98F-4121-9DE2-8CFFC8B3AB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2189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DC29-F699-4FDD-85FB-092B6B91ED77}" type="datetimeFigureOut">
              <a:rPr lang="es-ES" smtClean="0"/>
              <a:t>17/05/2020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26E5-D98F-4121-9DE2-8CFFC8B3AB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630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DC29-F699-4FDD-85FB-092B6B91ED77}" type="datetimeFigureOut">
              <a:rPr lang="es-ES" smtClean="0"/>
              <a:t>17/05/2020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26E5-D98F-4121-9DE2-8CFFC8B3AB18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8585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DC29-F699-4FDD-85FB-092B6B91ED77}" type="datetimeFigureOut">
              <a:rPr lang="es-ES" smtClean="0"/>
              <a:t>17/05/2020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26E5-D98F-4121-9DE2-8CFFC8B3AB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8859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DC29-F699-4FDD-85FB-092B6B91ED77}" type="datetimeFigureOut">
              <a:rPr lang="es-ES" smtClean="0"/>
              <a:t>17/05/2020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26E5-D98F-4121-9DE2-8CFFC8B3AB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6666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DC29-F699-4FDD-85FB-092B6B91ED77}" type="datetimeFigureOut">
              <a:rPr lang="es-ES" smtClean="0"/>
              <a:t>17/05/2020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26E5-D98F-4121-9DE2-8CFFC8B3AB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7702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DC29-F699-4FDD-85FB-092B6B91ED77}" type="datetimeFigureOut">
              <a:rPr lang="es-ES" smtClean="0"/>
              <a:t>17/05/2020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26E5-D98F-4121-9DE2-8CFFC8B3AB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608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DC29-F699-4FDD-85FB-092B6B91ED77}" type="datetimeFigureOut">
              <a:rPr lang="es-ES" smtClean="0"/>
              <a:t>17/05/2020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26E5-D98F-4121-9DE2-8CFFC8B3AB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0477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DC29-F699-4FDD-85FB-092B6B91ED77}" type="datetimeFigureOut">
              <a:rPr lang="es-ES" smtClean="0"/>
              <a:t>17/05/2020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26E5-D98F-4121-9DE2-8CFFC8B3AB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913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DC29-F699-4FDD-85FB-092B6B91ED77}" type="datetimeFigureOut">
              <a:rPr lang="es-ES" smtClean="0"/>
              <a:t>17/05/2020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26E5-D98F-4121-9DE2-8CFFC8B3AB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5193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DC29-F699-4FDD-85FB-092B6B91ED77}" type="datetimeFigureOut">
              <a:rPr lang="es-ES" smtClean="0"/>
              <a:t>17/05/2020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26E5-D98F-4121-9DE2-8CFFC8B3AB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034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DC29-F699-4FDD-85FB-092B6B91ED77}" type="datetimeFigureOut">
              <a:rPr lang="es-ES" smtClean="0"/>
              <a:t>17/05/2020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26E5-D98F-4121-9DE2-8CFFC8B3AB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2282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DC29-F699-4FDD-85FB-092B6B91ED77}" type="datetimeFigureOut">
              <a:rPr lang="es-ES" smtClean="0"/>
              <a:t>17/05/2020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26E5-D98F-4121-9DE2-8CFFC8B3AB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5445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DC29-F699-4FDD-85FB-092B6B91ED77}" type="datetimeFigureOut">
              <a:rPr lang="es-ES" smtClean="0"/>
              <a:t>17/05/2020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26E5-D98F-4121-9DE2-8CFFC8B3AB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9022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DC29-F699-4FDD-85FB-092B6B91ED77}" type="datetimeFigureOut">
              <a:rPr lang="es-ES" smtClean="0"/>
              <a:t>17/05/2020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26E5-D98F-4121-9DE2-8CFFC8B3AB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4202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DC29-F699-4FDD-85FB-092B6B91ED77}" type="datetimeFigureOut">
              <a:rPr lang="es-ES" smtClean="0"/>
              <a:t>17/05/2020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26E5-D98F-4121-9DE2-8CFFC8B3AB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1977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8C8DC29-F699-4FDD-85FB-092B6B91ED77}" type="datetimeFigureOut">
              <a:rPr lang="es-ES" smtClean="0"/>
              <a:t>17/05/2020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D6926E5-D98F-4121-9DE2-8CFFC8B3AB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52589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Resolución de la Defensa Hito 3</a:t>
            </a:r>
            <a:endParaRPr lang="es-E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Diego Emiliano Rivera Tapia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551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Solución: Pregunta 1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Encapsulamiento las variables de la tabla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 rotWithShape="1">
          <a:blip r:embed="rId2"/>
          <a:srcRect l="23392" t="29751" r="18439" b="19741"/>
          <a:stretch/>
        </p:blipFill>
        <p:spPr>
          <a:xfrm>
            <a:off x="2422357" y="2326105"/>
            <a:ext cx="7170822" cy="35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22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Tabla creada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En </a:t>
            </a:r>
            <a:r>
              <a:rPr lang="es-ES" dirty="0" err="1"/>
              <a:t>D</a:t>
            </a:r>
            <a:r>
              <a:rPr lang="es-ES" dirty="0" err="1" smtClean="0"/>
              <a:t>ataGrip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00" y="2310063"/>
            <a:ext cx="9231698" cy="13633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308" y="3636505"/>
            <a:ext cx="7292390" cy="205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34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Pregunta dos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523" t="31475" r="37725" b="21769"/>
          <a:stretch/>
        </p:blipFill>
        <p:spPr>
          <a:xfrm>
            <a:off x="1098882" y="1836821"/>
            <a:ext cx="4740443" cy="46605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5744" t="29527" r="41262" b="25081"/>
          <a:stretch/>
        </p:blipFill>
        <p:spPr>
          <a:xfrm>
            <a:off x="6890084" y="1785631"/>
            <a:ext cx="4243136" cy="471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7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Solución: pregunta 2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Marcador de contenido 6"/>
          <p:cNvSpPr>
            <a:spLocks noGrp="1"/>
          </p:cNvSpPr>
          <p:nvPr>
            <p:ph sz="half" idx="1"/>
          </p:nvPr>
        </p:nvSpPr>
        <p:spPr>
          <a:xfrm>
            <a:off x="734989" y="1826084"/>
            <a:ext cx="5025216" cy="4351338"/>
          </a:xfrm>
        </p:spPr>
        <p:txBody>
          <a:bodyPr/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Creación del Repo</a:t>
            </a:r>
            <a:endParaRPr lang="es-E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Creamos un </a:t>
            </a:r>
            <a:r>
              <a:rPr lang="es-E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Repo</a:t>
            </a:r>
          </a:p>
          <a:p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 una interfaz.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Marcador de contenido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211" y="3465847"/>
            <a:ext cx="3076575" cy="752475"/>
          </a:xfrm>
          <a:prstGeom prst="rect">
            <a:avLst/>
          </a:prstGeom>
        </p:spPr>
      </p:pic>
      <p:sp>
        <p:nvSpPr>
          <p:cNvPr id="9" name="Marcador de contenido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Código de la interfaz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Marcador de contenido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205" y="3062413"/>
            <a:ext cx="5624779" cy="135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7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Creamos el </a:t>
            </a:r>
            <a:r>
              <a:rPr lang="es-ES" dirty="0" err="1"/>
              <a:t>Service</a:t>
            </a:r>
            <a:r>
              <a:rPr lang="es-ES" dirty="0"/>
              <a:t> y </a:t>
            </a:r>
            <a:r>
              <a:rPr lang="es-ES" dirty="0" err="1"/>
              <a:t>Controller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Creamos los </a:t>
            </a:r>
            <a:r>
              <a:rPr lang="es-ES" dirty="0" err="1" smtClean="0"/>
              <a:t>packages</a:t>
            </a:r>
            <a:r>
              <a:rPr lang="es-ES" dirty="0" smtClean="0"/>
              <a:t>, clases y interfaz de </a:t>
            </a:r>
            <a:r>
              <a:rPr lang="es-ES" dirty="0" err="1" smtClean="0"/>
              <a:t>Service</a:t>
            </a:r>
            <a:r>
              <a:rPr lang="es-ES" dirty="0" smtClean="0"/>
              <a:t> y </a:t>
            </a:r>
            <a:r>
              <a:rPr lang="es-ES" dirty="0" err="1" smtClean="0"/>
              <a:t>Controller</a:t>
            </a:r>
            <a:endParaRPr lang="es-ES" dirty="0"/>
          </a:p>
        </p:txBody>
      </p:sp>
      <p:pic>
        <p:nvPicPr>
          <p:cNvPr id="6" name="Marcador de contenido 3"/>
          <p:cNvPicPr>
            <a:picLocks noChangeAspect="1"/>
          </p:cNvPicPr>
          <p:nvPr/>
        </p:nvPicPr>
        <p:blipFill rotWithShape="1">
          <a:blip r:embed="rId2"/>
          <a:srcRect t="19797" r="76297" b="52368"/>
          <a:stretch/>
        </p:blipFill>
        <p:spPr>
          <a:xfrm>
            <a:off x="3155494" y="2582779"/>
            <a:ext cx="4961812" cy="327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9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Interfaz del </a:t>
            </a:r>
            <a:r>
              <a:rPr lang="es-E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Marcador de contenido 3"/>
          <p:cNvPicPr>
            <a:picLocks noChangeAspect="1"/>
          </p:cNvPicPr>
          <p:nvPr/>
        </p:nvPicPr>
        <p:blipFill rotWithShape="1">
          <a:blip r:embed="rId2"/>
          <a:srcRect l="23185" t="11870" r="23208" b="51631"/>
          <a:stretch/>
        </p:blipFill>
        <p:spPr>
          <a:xfrm>
            <a:off x="1268440" y="2094247"/>
            <a:ext cx="9655120" cy="36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8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Clase </a:t>
            </a:r>
            <a:r>
              <a:rPr lang="es-E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Declaramos la clase como un @</a:t>
            </a:r>
            <a:r>
              <a:rPr lang="es-E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implementamos la interface. Usamos el @</a:t>
            </a:r>
            <a:r>
              <a:rPr lang="es-E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Autowired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 llamar a la interfaz </a:t>
            </a:r>
            <a:r>
              <a:rPr lang="es-E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VirusRepo</a:t>
            </a: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152" t="11314" r="21578" b="20306"/>
          <a:stretch/>
        </p:blipFill>
        <p:spPr>
          <a:xfrm>
            <a:off x="3809999" y="2822052"/>
            <a:ext cx="4820654" cy="3354911"/>
          </a:xfrm>
          <a:prstGeom prst="rect">
            <a:avLst/>
          </a:prstGeom>
        </p:spPr>
      </p:pic>
      <p:sp>
        <p:nvSpPr>
          <p:cNvPr id="5" name="Flecha derecha 4"/>
          <p:cNvSpPr/>
          <p:nvPr/>
        </p:nvSpPr>
        <p:spPr>
          <a:xfrm>
            <a:off x="2358191" y="3015916"/>
            <a:ext cx="1836821" cy="45584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s-E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echa derecha 5"/>
          <p:cNvSpPr/>
          <p:nvPr/>
        </p:nvSpPr>
        <p:spPr>
          <a:xfrm rot="21168817">
            <a:off x="2412796" y="3437701"/>
            <a:ext cx="1836821" cy="45584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s-E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Autowired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11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Especificamos las característica según la edad y concatenamos el nombre y apellido. 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3152" t="29653" r="21578" b="21630"/>
          <a:stretch/>
        </p:blipFill>
        <p:spPr>
          <a:xfrm>
            <a:off x="4010523" y="2790114"/>
            <a:ext cx="5694949" cy="2823785"/>
          </a:xfrm>
          <a:prstGeom prst="rect">
            <a:avLst/>
          </a:prstGeom>
        </p:spPr>
      </p:pic>
      <p:sp>
        <p:nvSpPr>
          <p:cNvPr id="6" name="Abrir llave 5"/>
          <p:cNvSpPr/>
          <p:nvPr/>
        </p:nvSpPr>
        <p:spPr>
          <a:xfrm>
            <a:off x="4614078" y="3291430"/>
            <a:ext cx="526445" cy="1624263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2091587" y="3306383"/>
            <a:ext cx="2374228" cy="14197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Condicional para la tabla categoría: 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113" y="3926227"/>
            <a:ext cx="1781175" cy="695325"/>
          </a:xfrm>
          <a:prstGeom prst="rect">
            <a:avLst/>
          </a:prstGeom>
        </p:spPr>
      </p:pic>
      <p:sp>
        <p:nvSpPr>
          <p:cNvPr id="10" name="Flecha derecha 9"/>
          <p:cNvSpPr/>
          <p:nvPr/>
        </p:nvSpPr>
        <p:spPr>
          <a:xfrm rot="20836429">
            <a:off x="2595635" y="5011144"/>
            <a:ext cx="2533250" cy="72834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Concatenación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099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Clase </a:t>
            </a:r>
            <a:r>
              <a:rPr lang="es-E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Usa el verbo Post</a:t>
            </a:r>
            <a:endParaRPr lang="es-ES" dirty="0"/>
          </a:p>
        </p:txBody>
      </p:sp>
      <p:pic>
        <p:nvPicPr>
          <p:cNvPr id="6" name="Marcador de contenido 3"/>
          <p:cNvPicPr>
            <a:picLocks noChangeAspect="1"/>
          </p:cNvPicPr>
          <p:nvPr/>
        </p:nvPicPr>
        <p:blipFill rotWithShape="1">
          <a:blip r:embed="rId2"/>
          <a:srcRect l="19970" t="36203" r="24245" b="21400"/>
          <a:stretch/>
        </p:blipFill>
        <p:spPr>
          <a:xfrm>
            <a:off x="3657599" y="2398294"/>
            <a:ext cx="7082590" cy="3027875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938463" y="2263357"/>
            <a:ext cx="3144252" cy="63366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Señalamos el </a:t>
            </a:r>
            <a:r>
              <a:rPr lang="es-E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RestController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lecha derecha 9"/>
          <p:cNvSpPr/>
          <p:nvPr/>
        </p:nvSpPr>
        <p:spPr>
          <a:xfrm rot="20660198" flipH="1">
            <a:off x="6764959" y="2595117"/>
            <a:ext cx="3292437" cy="96823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Llamamos al </a:t>
            </a:r>
            <a:r>
              <a:rPr lang="es-E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</a:t>
            </a:r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mediante el URL 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lecha derecha 10"/>
          <p:cNvSpPr/>
          <p:nvPr/>
        </p:nvSpPr>
        <p:spPr>
          <a:xfrm rot="21180421" flipH="1">
            <a:off x="6356273" y="2288713"/>
            <a:ext cx="3222457" cy="43911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Dirección URL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brir llave 11"/>
          <p:cNvSpPr/>
          <p:nvPr/>
        </p:nvSpPr>
        <p:spPr>
          <a:xfrm>
            <a:off x="3144253" y="3529263"/>
            <a:ext cx="1219200" cy="1772653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1034716" y="2922359"/>
            <a:ext cx="2109537" cy="28474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Controlamos con un try catch y llamamos a la clase mostrando un mensaje de aprobación </a:t>
            </a:r>
            <a:r>
              <a:rPr lang="es-E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HttpStatus</a:t>
            </a:r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en el caso de error un mensaje de error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223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Ejecución en </a:t>
            </a:r>
            <a:r>
              <a:rPr lang="es-ES" dirty="0" err="1" smtClean="0"/>
              <a:t>Postman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1768" y="2250740"/>
            <a:ext cx="10233800" cy="4351338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37" y="2491400"/>
            <a:ext cx="7305645" cy="3870017"/>
          </a:xfrm>
          <a:prstGeom prst="rect">
            <a:avLst/>
          </a:prstGeom>
        </p:spPr>
      </p:pic>
      <p:sp>
        <p:nvSpPr>
          <p:cNvPr id="8" name="Flecha derecha 7"/>
          <p:cNvSpPr/>
          <p:nvPr/>
        </p:nvSpPr>
        <p:spPr>
          <a:xfrm>
            <a:off x="7074569" y="2384466"/>
            <a:ext cx="2021305" cy="60157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cColumnasTimes New Roman"/>
              </a:rPr>
              <a:t>Ejecutamos</a:t>
            </a:r>
            <a:endParaRPr lang="es-ES" b="1" dirty="0">
              <a:solidFill>
                <a:schemeClr val="bg1"/>
              </a:solidFill>
              <a:latin typeface="cColumnasTimes New Roman"/>
            </a:endParaRPr>
          </a:p>
        </p:txBody>
      </p:sp>
      <p:sp>
        <p:nvSpPr>
          <p:cNvPr id="10" name="Flecha derecha 9"/>
          <p:cNvSpPr/>
          <p:nvPr/>
        </p:nvSpPr>
        <p:spPr>
          <a:xfrm>
            <a:off x="462743" y="2320297"/>
            <a:ext cx="2021305" cy="60157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cColumnasTimes New Roman"/>
              </a:rPr>
              <a:t>Verbo</a:t>
            </a:r>
            <a:endParaRPr lang="es-ES" b="1" dirty="0">
              <a:solidFill>
                <a:schemeClr val="bg1"/>
              </a:solidFill>
              <a:latin typeface="cColumnasTimes New Roman"/>
            </a:endParaRPr>
          </a:p>
        </p:txBody>
      </p:sp>
      <p:sp>
        <p:nvSpPr>
          <p:cNvPr id="11" name="Abrir llave 10"/>
          <p:cNvSpPr/>
          <p:nvPr/>
        </p:nvSpPr>
        <p:spPr>
          <a:xfrm rot="5400000">
            <a:off x="4187122" y="1449466"/>
            <a:ext cx="434226" cy="1870000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3517909" y="1450027"/>
            <a:ext cx="1772652" cy="560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brir llave 12"/>
          <p:cNvSpPr/>
          <p:nvPr/>
        </p:nvSpPr>
        <p:spPr>
          <a:xfrm>
            <a:off x="2178622" y="3204738"/>
            <a:ext cx="759242" cy="1221670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179063" y="3481928"/>
            <a:ext cx="1772652" cy="560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Datos ingresados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Abrir llave 15"/>
          <p:cNvSpPr/>
          <p:nvPr/>
        </p:nvSpPr>
        <p:spPr>
          <a:xfrm>
            <a:off x="2104427" y="4986460"/>
            <a:ext cx="759242" cy="1221670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145442" y="5214475"/>
            <a:ext cx="1772652" cy="560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Datos guardados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lecha derecha 18"/>
          <p:cNvSpPr/>
          <p:nvPr/>
        </p:nvSpPr>
        <p:spPr>
          <a:xfrm>
            <a:off x="5574632" y="4041980"/>
            <a:ext cx="2205788" cy="9691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cColumnasTimes New Roman"/>
              </a:rPr>
              <a:t>Mensaje del status</a:t>
            </a:r>
            <a:endParaRPr lang="es-ES" b="1" dirty="0">
              <a:solidFill>
                <a:schemeClr val="bg1"/>
              </a:solidFill>
              <a:latin typeface="cColumnas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5823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Pregunta uno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006" t="30214" r="40669" b="20200"/>
          <a:stretch/>
        </p:blipFill>
        <p:spPr>
          <a:xfrm>
            <a:off x="4010526" y="1690688"/>
            <a:ext cx="3537285" cy="422987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3324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Tabla actualizada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489" t="14636" r="3404" b="77253"/>
          <a:stretch/>
        </p:blipFill>
        <p:spPr>
          <a:xfrm>
            <a:off x="513347" y="2358188"/>
            <a:ext cx="11507297" cy="6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21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Pregunta tres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249" t="33438" r="40110" b="18266"/>
          <a:stretch/>
        </p:blipFill>
        <p:spPr>
          <a:xfrm>
            <a:off x="4000500" y="1612232"/>
            <a:ext cx="4191000" cy="481597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2858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Solución Pregunta 3: </a:t>
            </a:r>
            <a:r>
              <a:rPr lang="es-ES" dirty="0" err="1" smtClean="0"/>
              <a:t>Service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Creamos los servicios </a:t>
            </a:r>
            <a:r>
              <a:rPr lang="es-ES" dirty="0" err="1" smtClean="0"/>
              <a:t>getAllDep</a:t>
            </a:r>
            <a:r>
              <a:rPr lang="es-ES" dirty="0" smtClean="0"/>
              <a:t> y </a:t>
            </a:r>
            <a:r>
              <a:rPr lang="es-ES" dirty="0" err="1" smtClean="0"/>
              <a:t>getVirusByIdPer</a:t>
            </a:r>
            <a:r>
              <a:rPr lang="es-ES" dirty="0" smtClean="0"/>
              <a:t>. Usando el verbo </a:t>
            </a:r>
            <a:r>
              <a:rPr lang="es-ES" dirty="0" err="1" smtClean="0"/>
              <a:t>Get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6" name="Marcador de contenido 3"/>
          <p:cNvPicPr>
            <a:picLocks noChangeAspect="1"/>
          </p:cNvPicPr>
          <p:nvPr/>
        </p:nvPicPr>
        <p:blipFill rotWithShape="1">
          <a:blip r:embed="rId2"/>
          <a:srcRect l="19659" t="36755" r="37725" b="18282"/>
          <a:stretch/>
        </p:blipFill>
        <p:spPr>
          <a:xfrm>
            <a:off x="4652210" y="2447173"/>
            <a:ext cx="6284748" cy="3729790"/>
          </a:xfrm>
          <a:prstGeom prst="rect">
            <a:avLst/>
          </a:prstGeom>
        </p:spPr>
      </p:pic>
      <p:sp>
        <p:nvSpPr>
          <p:cNvPr id="7" name="Abrir llave 6"/>
          <p:cNvSpPr/>
          <p:nvPr/>
        </p:nvSpPr>
        <p:spPr>
          <a:xfrm>
            <a:off x="4612105" y="2606842"/>
            <a:ext cx="834190" cy="1138990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Abrir llave 7"/>
          <p:cNvSpPr/>
          <p:nvPr/>
        </p:nvSpPr>
        <p:spPr>
          <a:xfrm>
            <a:off x="4531894" y="4195009"/>
            <a:ext cx="1122947" cy="1515979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2181727" y="2719137"/>
            <a:ext cx="1869157" cy="10988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Muestra todos los datos ingresados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2181727" y="4448050"/>
            <a:ext cx="1869157" cy="10988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Muestra los datos de una persona por Id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635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Solución Pregunta </a:t>
            </a:r>
            <a:r>
              <a:rPr lang="es-ES" dirty="0" smtClean="0"/>
              <a:t>3: </a:t>
            </a:r>
            <a:r>
              <a:rPr lang="es-E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Usando el verbo </a:t>
            </a:r>
            <a:r>
              <a:rPr lang="es-ES" dirty="0" err="1" smtClean="0"/>
              <a:t>Get</a:t>
            </a:r>
            <a:r>
              <a:rPr lang="es-ES" dirty="0" smtClean="0"/>
              <a:t>. Búsqueda de todos los datos.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9627" t="34217" r="36701" b="30966"/>
          <a:stretch/>
        </p:blipFill>
        <p:spPr>
          <a:xfrm>
            <a:off x="4170946" y="2815391"/>
            <a:ext cx="7013002" cy="3145005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 rot="20660198" flipH="1">
            <a:off x="7821940" y="1905306"/>
            <a:ext cx="3292437" cy="96823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Llamamos al Buscar mediante el URL 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brir llave 6"/>
          <p:cNvSpPr/>
          <p:nvPr/>
        </p:nvSpPr>
        <p:spPr>
          <a:xfrm>
            <a:off x="3775919" y="3300021"/>
            <a:ext cx="1445785" cy="2475137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1489921" y="3464426"/>
            <a:ext cx="2109537" cy="28474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Controlamos con un try catch y llamamos a la clase mostrando un mensaje de aprobación </a:t>
            </a:r>
            <a:r>
              <a:rPr lang="es-E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HttpStatus</a:t>
            </a:r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en el caso de error un mensaje de error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59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Solución Pregunta </a:t>
            </a:r>
            <a:r>
              <a:rPr lang="es-ES" dirty="0" smtClean="0"/>
              <a:t>3: </a:t>
            </a:r>
            <a:r>
              <a:rPr lang="es-ES" dirty="0" err="1" smtClean="0"/>
              <a:t>Controller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Usando el verbo </a:t>
            </a:r>
            <a:r>
              <a:rPr lang="es-ES" dirty="0" err="1"/>
              <a:t>Get</a:t>
            </a:r>
            <a:r>
              <a:rPr lang="es-ES" dirty="0"/>
              <a:t>. Búsqueda </a:t>
            </a:r>
            <a:r>
              <a:rPr lang="es-ES" dirty="0" smtClean="0"/>
              <a:t>especifica por Id.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9568" t="36661" r="25298" b="22823"/>
          <a:stretch/>
        </p:blipFill>
        <p:spPr>
          <a:xfrm>
            <a:off x="4555957" y="2701883"/>
            <a:ext cx="6697579" cy="2768476"/>
          </a:xfrm>
          <a:prstGeom prst="rect">
            <a:avLst/>
          </a:prstGeom>
        </p:spPr>
      </p:pic>
      <p:sp>
        <p:nvSpPr>
          <p:cNvPr id="5" name="Flecha derecha 4"/>
          <p:cNvSpPr/>
          <p:nvPr/>
        </p:nvSpPr>
        <p:spPr>
          <a:xfrm rot="20660198" flipH="1">
            <a:off x="7954486" y="1809131"/>
            <a:ext cx="3931677" cy="90924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Llamamos al Buscar mediante el URL y buscamos por Id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brir llave 5"/>
          <p:cNvSpPr/>
          <p:nvPr/>
        </p:nvSpPr>
        <p:spPr>
          <a:xfrm>
            <a:off x="3736811" y="2971158"/>
            <a:ext cx="1445785" cy="2475137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1458834" y="2784989"/>
            <a:ext cx="2109537" cy="28474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Controlamos con un try catch y llamamos a la clase mostrando un mensaje de aprobación </a:t>
            </a:r>
            <a:r>
              <a:rPr lang="es-E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HttpStatus</a:t>
            </a:r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en el caso de error un mensaje de error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330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Ejecución </a:t>
            </a:r>
            <a:r>
              <a:rPr lang="es-ES" dirty="0"/>
              <a:t>en </a:t>
            </a:r>
            <a:r>
              <a:rPr lang="es-ES" dirty="0" err="1"/>
              <a:t>Postman</a:t>
            </a:r>
            <a:r>
              <a:rPr lang="es-ES" dirty="0" smtClean="0"/>
              <a:t>: Todos los casos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141" t="16078" r="9522" b="6686"/>
          <a:stretch/>
        </p:blipFill>
        <p:spPr>
          <a:xfrm>
            <a:off x="3251001" y="2328318"/>
            <a:ext cx="7332393" cy="4465513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7895664" y="2328317"/>
            <a:ext cx="2021305" cy="60157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cColumnasTimes New Roman"/>
              </a:rPr>
              <a:t>Ejecutamos</a:t>
            </a:r>
            <a:endParaRPr lang="es-ES" b="1" dirty="0">
              <a:solidFill>
                <a:schemeClr val="bg1"/>
              </a:solidFill>
              <a:latin typeface="cColumnasTimes New Roman"/>
            </a:endParaRPr>
          </a:p>
        </p:txBody>
      </p:sp>
      <p:sp>
        <p:nvSpPr>
          <p:cNvPr id="7" name="Flecha derecha 6"/>
          <p:cNvSpPr/>
          <p:nvPr/>
        </p:nvSpPr>
        <p:spPr>
          <a:xfrm>
            <a:off x="1155501" y="2328318"/>
            <a:ext cx="2021305" cy="60157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cColumnasTimes New Roman"/>
              </a:rPr>
              <a:t>Verbo</a:t>
            </a:r>
            <a:endParaRPr lang="es-ES" b="1" dirty="0">
              <a:solidFill>
                <a:schemeClr val="bg1"/>
              </a:solidFill>
              <a:latin typeface="cColumnasTimes New Roman"/>
            </a:endParaRPr>
          </a:p>
        </p:txBody>
      </p:sp>
      <p:sp>
        <p:nvSpPr>
          <p:cNvPr id="8" name="Abrir llave 7"/>
          <p:cNvSpPr/>
          <p:nvPr/>
        </p:nvSpPr>
        <p:spPr>
          <a:xfrm rot="5400000">
            <a:off x="4879880" y="1457487"/>
            <a:ext cx="434226" cy="1870000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4210667" y="1458048"/>
            <a:ext cx="1772652" cy="560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brir llave 9"/>
          <p:cNvSpPr/>
          <p:nvPr/>
        </p:nvSpPr>
        <p:spPr>
          <a:xfrm>
            <a:off x="2871379" y="3212759"/>
            <a:ext cx="1290613" cy="3107830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767546" y="4364244"/>
            <a:ext cx="1871379" cy="5526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DatosMostrados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lecha derecha 13"/>
          <p:cNvSpPr/>
          <p:nvPr/>
        </p:nvSpPr>
        <p:spPr>
          <a:xfrm>
            <a:off x="6602960" y="2854469"/>
            <a:ext cx="2205788" cy="9691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cColumnasTimes New Roman"/>
              </a:rPr>
              <a:t>Mensaje del status</a:t>
            </a:r>
            <a:endParaRPr lang="es-ES" b="1" dirty="0">
              <a:solidFill>
                <a:schemeClr val="bg1"/>
              </a:solidFill>
              <a:latin typeface="cColumnas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3972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Ejecución en </a:t>
            </a:r>
            <a:r>
              <a:rPr lang="es-ES" dirty="0" err="1" smtClean="0"/>
              <a:t>Postman</a:t>
            </a:r>
            <a:r>
              <a:rPr lang="es-ES" dirty="0" smtClean="0"/>
              <a:t>: Mostrar caso especifico 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59" t="16479" r="6826" b="30433"/>
          <a:stretch/>
        </p:blipFill>
        <p:spPr>
          <a:xfrm>
            <a:off x="3332057" y="2398295"/>
            <a:ext cx="8747594" cy="3553326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9195075" y="2298993"/>
            <a:ext cx="2021305" cy="60157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cColumnasTimes New Roman"/>
              </a:rPr>
              <a:t>Ejecutamos</a:t>
            </a:r>
            <a:endParaRPr lang="es-ES" b="1" dirty="0">
              <a:solidFill>
                <a:schemeClr val="bg1"/>
              </a:solidFill>
              <a:latin typeface="cColumnasTimes New Roman"/>
            </a:endParaRPr>
          </a:p>
        </p:txBody>
      </p:sp>
      <p:sp>
        <p:nvSpPr>
          <p:cNvPr id="7" name="Flecha derecha 6"/>
          <p:cNvSpPr/>
          <p:nvPr/>
        </p:nvSpPr>
        <p:spPr>
          <a:xfrm>
            <a:off x="1155501" y="2240087"/>
            <a:ext cx="2021305" cy="60157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cColumnasTimes New Roman"/>
              </a:rPr>
              <a:t>Verbo</a:t>
            </a:r>
            <a:endParaRPr lang="es-ES" b="1" dirty="0">
              <a:solidFill>
                <a:schemeClr val="bg1"/>
              </a:solidFill>
              <a:latin typeface="cColumnasTimes New Roman"/>
            </a:endParaRPr>
          </a:p>
        </p:txBody>
      </p:sp>
      <p:sp>
        <p:nvSpPr>
          <p:cNvPr id="8" name="Abrir llave 7"/>
          <p:cNvSpPr/>
          <p:nvPr/>
        </p:nvSpPr>
        <p:spPr>
          <a:xfrm rot="5400000">
            <a:off x="5033827" y="1343799"/>
            <a:ext cx="434226" cy="1870000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4210667" y="1369817"/>
            <a:ext cx="1772652" cy="560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brir llave 9"/>
          <p:cNvSpPr/>
          <p:nvPr/>
        </p:nvSpPr>
        <p:spPr>
          <a:xfrm>
            <a:off x="3055863" y="3735363"/>
            <a:ext cx="1403842" cy="2037347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838200" y="4251950"/>
            <a:ext cx="2023780" cy="9456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Datos encontrados por Id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lecha derecha 11"/>
          <p:cNvSpPr/>
          <p:nvPr/>
        </p:nvSpPr>
        <p:spPr>
          <a:xfrm>
            <a:off x="7557466" y="3064709"/>
            <a:ext cx="2205788" cy="9691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cColumnasTimes New Roman"/>
              </a:rPr>
              <a:t>Mensaje del status</a:t>
            </a:r>
            <a:endParaRPr lang="es-ES" b="1" dirty="0">
              <a:solidFill>
                <a:schemeClr val="bg1"/>
              </a:solidFill>
              <a:latin typeface="cColumnasTimes New Roman"/>
            </a:endParaRPr>
          </a:p>
        </p:txBody>
      </p:sp>
      <p:sp>
        <p:nvSpPr>
          <p:cNvPr id="13" name="Flecha derecha 12"/>
          <p:cNvSpPr/>
          <p:nvPr/>
        </p:nvSpPr>
        <p:spPr>
          <a:xfrm rot="20064429" flipH="1">
            <a:off x="6589773" y="1573460"/>
            <a:ext cx="2603066" cy="60157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cColumnasTimes New Roman"/>
              </a:rPr>
              <a:t>Id a buscar</a:t>
            </a:r>
            <a:endParaRPr lang="es-ES" b="1" dirty="0">
              <a:solidFill>
                <a:schemeClr val="bg1"/>
              </a:solidFill>
              <a:latin typeface="cColumnas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7696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Pregunta cuatro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183" t="32981" r="40317" b="20848"/>
          <a:stretch/>
        </p:blipFill>
        <p:spPr>
          <a:xfrm>
            <a:off x="838200" y="1572126"/>
            <a:ext cx="4078706" cy="470794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5576" t="29925" r="40083" b="43811"/>
          <a:stretch/>
        </p:blipFill>
        <p:spPr>
          <a:xfrm>
            <a:off x="5486400" y="1979445"/>
            <a:ext cx="5731043" cy="347854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175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Solución Pregunta 4</a:t>
            </a:r>
            <a:r>
              <a:rPr lang="es-ES" dirty="0" smtClean="0"/>
              <a:t>: </a:t>
            </a:r>
            <a:r>
              <a:rPr lang="es-ES" dirty="0" err="1" smtClean="0"/>
              <a:t>Srevice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1120000" y="1833646"/>
            <a:ext cx="10233800" cy="4351338"/>
          </a:xfrm>
        </p:spPr>
        <p:txBody>
          <a:bodyPr/>
          <a:lstStyle/>
          <a:p>
            <a:r>
              <a:rPr lang="es-ES" dirty="0" smtClean="0"/>
              <a:t>Usando el verbo </a:t>
            </a:r>
            <a:r>
              <a:rPr lang="es-ES" dirty="0" err="1" smtClean="0"/>
              <a:t>Put</a:t>
            </a:r>
            <a:r>
              <a:rPr lang="es-ES" dirty="0"/>
              <a:t> </a:t>
            </a:r>
            <a:r>
              <a:rPr lang="es-ES" dirty="0" smtClean="0"/>
              <a:t>para actualizar los datos.</a:t>
            </a:r>
            <a:endParaRPr lang="es-ES" dirty="0"/>
          </a:p>
        </p:txBody>
      </p:sp>
      <p:pic>
        <p:nvPicPr>
          <p:cNvPr id="6" name="Marcador de contenido 3"/>
          <p:cNvPicPr>
            <a:picLocks noChangeAspect="1"/>
          </p:cNvPicPr>
          <p:nvPr/>
        </p:nvPicPr>
        <p:blipFill rotWithShape="1">
          <a:blip r:embed="rId2"/>
          <a:srcRect l="20074" t="17216" r="27667" b="6654"/>
          <a:stretch/>
        </p:blipFill>
        <p:spPr>
          <a:xfrm>
            <a:off x="5013157" y="2430380"/>
            <a:ext cx="4858581" cy="3981338"/>
          </a:xfrm>
          <a:prstGeom prst="rect">
            <a:avLst/>
          </a:prstGeom>
        </p:spPr>
      </p:pic>
      <p:sp>
        <p:nvSpPr>
          <p:cNvPr id="7" name="Abrir llave 6"/>
          <p:cNvSpPr/>
          <p:nvPr/>
        </p:nvSpPr>
        <p:spPr>
          <a:xfrm>
            <a:off x="4764505" y="2991853"/>
            <a:ext cx="1090863" cy="2157663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2457542" y="2773100"/>
            <a:ext cx="2147105" cy="2366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Controlamos mediante una condición la actualización de los datos categoría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lecha derecha 8"/>
          <p:cNvSpPr/>
          <p:nvPr/>
        </p:nvSpPr>
        <p:spPr>
          <a:xfrm rot="21141816">
            <a:off x="2644890" y="5001444"/>
            <a:ext cx="3238844" cy="109593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Actualizamos la concatenación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836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Solución Pregunta 4: </a:t>
            </a:r>
            <a:r>
              <a:rPr lang="es-E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Usando el verbo </a:t>
            </a:r>
            <a:r>
              <a:rPr lang="es-E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Put</a:t>
            </a:r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actualizaremos los datos 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ngresados por Id.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9711" t="35240" r="19201" b="31077"/>
          <a:stretch/>
        </p:blipFill>
        <p:spPr>
          <a:xfrm>
            <a:off x="4572000" y="2949595"/>
            <a:ext cx="6781800" cy="2103397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 rot="20963113" flipH="1">
            <a:off x="8013005" y="2138910"/>
            <a:ext cx="3931677" cy="90924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Llamamos al Modificar mediante el URL y buscamos por Id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brir llave 6"/>
          <p:cNvSpPr/>
          <p:nvPr/>
        </p:nvSpPr>
        <p:spPr>
          <a:xfrm>
            <a:off x="3893721" y="3223250"/>
            <a:ext cx="1360068" cy="1757823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624263" y="2593534"/>
            <a:ext cx="2109537" cy="28474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Controlamos con un try catch y llamamos a la clase mostrando un mensaje de aprobación </a:t>
            </a:r>
            <a:r>
              <a:rPr lang="es-E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HttpStatus</a:t>
            </a:r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en el caso de error un mensaje de error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01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Creación del proyecto en el 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</a:t>
            </a:r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08" t="26986" r="19268" b="3336"/>
          <a:stretch/>
        </p:blipFill>
        <p:spPr>
          <a:xfrm>
            <a:off x="2382251" y="2216684"/>
            <a:ext cx="7050507" cy="441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74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Ejecución </a:t>
            </a:r>
            <a:r>
              <a:rPr lang="es-ES" dirty="0"/>
              <a:t>en </a:t>
            </a:r>
            <a:r>
              <a:rPr lang="es-ES" dirty="0" err="1"/>
              <a:t>Postman</a:t>
            </a:r>
            <a:r>
              <a:rPr lang="es-ES" dirty="0" smtClean="0"/>
              <a:t>: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970" t="19981" r="6514" b="9787"/>
          <a:stretch/>
        </p:blipFill>
        <p:spPr>
          <a:xfrm>
            <a:off x="2831046" y="2215174"/>
            <a:ext cx="8077586" cy="4340707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8074823" y="2215172"/>
            <a:ext cx="2021305" cy="60157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cColumnasTimes New Roman"/>
              </a:rPr>
              <a:t>Ejecutamos</a:t>
            </a:r>
            <a:endParaRPr lang="es-ES" b="1" dirty="0">
              <a:solidFill>
                <a:schemeClr val="bg1"/>
              </a:solidFill>
              <a:latin typeface="cColumnasTimes New Roman"/>
            </a:endParaRPr>
          </a:p>
        </p:txBody>
      </p:sp>
      <p:sp>
        <p:nvSpPr>
          <p:cNvPr id="7" name="Flecha derecha 6"/>
          <p:cNvSpPr/>
          <p:nvPr/>
        </p:nvSpPr>
        <p:spPr>
          <a:xfrm>
            <a:off x="695669" y="2190037"/>
            <a:ext cx="2021305" cy="60157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cColumnasTimes New Roman"/>
              </a:rPr>
              <a:t>Verbo</a:t>
            </a:r>
            <a:endParaRPr lang="es-ES" b="1" dirty="0">
              <a:solidFill>
                <a:schemeClr val="bg1"/>
              </a:solidFill>
              <a:latin typeface="cColumnasTimes New Roman"/>
            </a:endParaRPr>
          </a:p>
        </p:txBody>
      </p:sp>
      <p:sp>
        <p:nvSpPr>
          <p:cNvPr id="8" name="Abrir llave 7"/>
          <p:cNvSpPr/>
          <p:nvPr/>
        </p:nvSpPr>
        <p:spPr>
          <a:xfrm rot="5400000">
            <a:off x="4432248" y="1415988"/>
            <a:ext cx="434226" cy="1870000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3609088" y="1442006"/>
            <a:ext cx="1772652" cy="560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brir llave 9"/>
          <p:cNvSpPr/>
          <p:nvPr/>
        </p:nvSpPr>
        <p:spPr>
          <a:xfrm>
            <a:off x="2364903" y="3192507"/>
            <a:ext cx="1381157" cy="984141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164199" y="3230956"/>
            <a:ext cx="2023780" cy="9456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Datos modificados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lecha derecha 11"/>
          <p:cNvSpPr/>
          <p:nvPr/>
        </p:nvSpPr>
        <p:spPr>
          <a:xfrm>
            <a:off x="6434519" y="3900964"/>
            <a:ext cx="2205788" cy="9691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cColumnasTimes New Roman"/>
              </a:rPr>
              <a:t>Mensaje del status</a:t>
            </a:r>
            <a:endParaRPr lang="es-ES" b="1" dirty="0">
              <a:solidFill>
                <a:schemeClr val="bg1"/>
              </a:solidFill>
              <a:latin typeface="cColumnasTimes New Roman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41123" y="4963287"/>
            <a:ext cx="2023780" cy="9456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Cambios de los datos guardados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brir llave 13"/>
          <p:cNvSpPr/>
          <p:nvPr/>
        </p:nvSpPr>
        <p:spPr>
          <a:xfrm>
            <a:off x="2317391" y="4963287"/>
            <a:ext cx="1203851" cy="1341260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 derecha 14"/>
          <p:cNvSpPr/>
          <p:nvPr/>
        </p:nvSpPr>
        <p:spPr>
          <a:xfrm rot="20467374" flipH="1">
            <a:off x="5868678" y="1639573"/>
            <a:ext cx="2845483" cy="60157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cColumnasTimes New Roman"/>
              </a:rPr>
              <a:t>Id a actualizar</a:t>
            </a:r>
            <a:endParaRPr lang="es-ES" b="1" dirty="0">
              <a:solidFill>
                <a:schemeClr val="bg1"/>
              </a:solidFill>
              <a:latin typeface="cColumnas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9714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Pregunta </a:t>
            </a:r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cinco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35" t="56295" r="30156" b="35226"/>
          <a:stretch/>
        </p:blipFill>
        <p:spPr>
          <a:xfrm>
            <a:off x="1116139" y="2438400"/>
            <a:ext cx="10237661" cy="14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88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Solución Pregunta </a:t>
            </a:r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5: </a:t>
            </a: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Srevice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Creamos otro servicio </a:t>
            </a:r>
            <a:r>
              <a:rPr lang="es-ES" dirty="0" err="1"/>
              <a:t>R</a:t>
            </a:r>
            <a:r>
              <a:rPr lang="es-ES" dirty="0" err="1" smtClean="0"/>
              <a:t>est</a:t>
            </a:r>
            <a:r>
              <a:rPr lang="es-ES" dirty="0" smtClean="0"/>
              <a:t> </a:t>
            </a:r>
            <a:r>
              <a:rPr lang="es-ES" dirty="0" err="1" smtClean="0"/>
              <a:t>saveMayores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9952" t="25751" r="26031" b="25018"/>
          <a:stretch/>
        </p:blipFill>
        <p:spPr>
          <a:xfrm>
            <a:off x="4633252" y="2510590"/>
            <a:ext cx="6841958" cy="3507585"/>
          </a:xfrm>
          <a:prstGeom prst="rect">
            <a:avLst/>
          </a:prstGeom>
        </p:spPr>
      </p:pic>
      <p:sp>
        <p:nvSpPr>
          <p:cNvPr id="5" name="Abrir llave 4"/>
          <p:cNvSpPr/>
          <p:nvPr/>
        </p:nvSpPr>
        <p:spPr>
          <a:xfrm>
            <a:off x="4633252" y="2981647"/>
            <a:ext cx="1278264" cy="2801532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2260463" y="2510590"/>
            <a:ext cx="2147105" cy="2366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Controlamos mediante una condición el ingreso de personas mayores a 70 años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228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Solución Pregunta 5: </a:t>
            </a:r>
            <a:r>
              <a:rPr lang="es-E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Usamos el verbo Post para guardar los datos.</a:t>
            </a:r>
            <a:endParaRPr lang="es-ES" dirty="0"/>
          </a:p>
        </p:txBody>
      </p:sp>
      <p:pic>
        <p:nvPicPr>
          <p:cNvPr id="6" name="Marcador de contenido 3"/>
          <p:cNvPicPr>
            <a:picLocks noChangeAspect="1"/>
          </p:cNvPicPr>
          <p:nvPr/>
        </p:nvPicPr>
        <p:blipFill rotWithShape="1">
          <a:blip r:embed="rId2"/>
          <a:srcRect l="19930" t="41733" r="23872" b="32461"/>
          <a:stretch/>
        </p:blipFill>
        <p:spPr>
          <a:xfrm>
            <a:off x="3689684" y="3254484"/>
            <a:ext cx="6738484" cy="1740569"/>
          </a:xfrm>
          <a:prstGeom prst="rect">
            <a:avLst/>
          </a:prstGeom>
        </p:spPr>
      </p:pic>
      <p:sp>
        <p:nvSpPr>
          <p:cNvPr id="8" name="Flecha derecha 7"/>
          <p:cNvSpPr/>
          <p:nvPr/>
        </p:nvSpPr>
        <p:spPr>
          <a:xfrm rot="989932">
            <a:off x="932376" y="2639418"/>
            <a:ext cx="3376863" cy="450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Señalamos el </a:t>
            </a:r>
            <a:r>
              <a:rPr lang="es-E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RestController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lecha derecha 9"/>
          <p:cNvSpPr/>
          <p:nvPr/>
        </p:nvSpPr>
        <p:spPr>
          <a:xfrm rot="20777180" flipH="1">
            <a:off x="6879506" y="2745421"/>
            <a:ext cx="3222457" cy="43911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Dirección URL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brir llave 10"/>
          <p:cNvSpPr/>
          <p:nvPr/>
        </p:nvSpPr>
        <p:spPr>
          <a:xfrm>
            <a:off x="3144252" y="3529263"/>
            <a:ext cx="1259305" cy="1363579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870284" y="3410494"/>
            <a:ext cx="2109537" cy="28474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Controlamos con un try catch y llamamos a la clase mostrando un mensaje de aprobación </a:t>
            </a:r>
            <a:r>
              <a:rPr lang="es-E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HttpStatus</a:t>
            </a:r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en el caso de error un mensaje de error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10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Ejecución </a:t>
            </a:r>
            <a:r>
              <a:rPr lang="es-ES" dirty="0"/>
              <a:t>en </a:t>
            </a:r>
            <a:r>
              <a:rPr lang="es-ES" dirty="0" err="1"/>
              <a:t>Postman</a:t>
            </a:r>
            <a:r>
              <a:rPr lang="es-ES" dirty="0" smtClean="0"/>
              <a:t>: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34" t="20350" r="6307" b="29695"/>
          <a:stretch/>
        </p:blipFill>
        <p:spPr>
          <a:xfrm>
            <a:off x="2532885" y="2232634"/>
            <a:ext cx="9017432" cy="3389353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8379624" y="2232634"/>
            <a:ext cx="2021305" cy="60157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cColumnasTimes New Roman"/>
              </a:rPr>
              <a:t>Ejecutamos</a:t>
            </a:r>
            <a:endParaRPr lang="es-ES" b="1" dirty="0">
              <a:solidFill>
                <a:schemeClr val="bg1"/>
              </a:solidFill>
              <a:latin typeface="cColumnasTimes New Roman"/>
            </a:endParaRPr>
          </a:p>
        </p:txBody>
      </p:sp>
      <p:sp>
        <p:nvSpPr>
          <p:cNvPr id="7" name="Flecha derecha 6"/>
          <p:cNvSpPr/>
          <p:nvPr/>
        </p:nvSpPr>
        <p:spPr>
          <a:xfrm>
            <a:off x="427772" y="2215707"/>
            <a:ext cx="2021305" cy="60157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cColumnasTimes New Roman"/>
              </a:rPr>
              <a:t>Verbo</a:t>
            </a:r>
            <a:endParaRPr lang="es-ES" b="1" dirty="0">
              <a:solidFill>
                <a:schemeClr val="bg1"/>
              </a:solidFill>
              <a:latin typeface="cColumnasTimes New Roman"/>
            </a:endParaRPr>
          </a:p>
        </p:txBody>
      </p:sp>
      <p:sp>
        <p:nvSpPr>
          <p:cNvPr id="8" name="Abrir llave 7"/>
          <p:cNvSpPr/>
          <p:nvPr/>
        </p:nvSpPr>
        <p:spPr>
          <a:xfrm rot="5400000">
            <a:off x="4520480" y="1231504"/>
            <a:ext cx="434226" cy="1870000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3697320" y="1257522"/>
            <a:ext cx="1772652" cy="560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brir llave 9"/>
          <p:cNvSpPr/>
          <p:nvPr/>
        </p:nvSpPr>
        <p:spPr>
          <a:xfrm>
            <a:off x="2172398" y="3342306"/>
            <a:ext cx="1381157" cy="984141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148618" y="3342306"/>
            <a:ext cx="2023780" cy="9456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Datos modificados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lecha derecha 11"/>
          <p:cNvSpPr/>
          <p:nvPr/>
        </p:nvSpPr>
        <p:spPr>
          <a:xfrm>
            <a:off x="6449042" y="4229828"/>
            <a:ext cx="2205788" cy="9691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cColumnasTimes New Roman"/>
              </a:rPr>
              <a:t>Mensaje del status</a:t>
            </a:r>
            <a:endParaRPr lang="es-ES" b="1" dirty="0">
              <a:solidFill>
                <a:schemeClr val="bg1"/>
              </a:solidFill>
              <a:latin typeface="cColumnasTimes New Roman"/>
            </a:endParaRPr>
          </a:p>
        </p:txBody>
      </p:sp>
      <p:sp>
        <p:nvSpPr>
          <p:cNvPr id="16" name="Flecha derecha 15"/>
          <p:cNvSpPr/>
          <p:nvPr/>
        </p:nvSpPr>
        <p:spPr>
          <a:xfrm flipH="1">
            <a:off x="4845737" y="3406565"/>
            <a:ext cx="3206609" cy="97424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cColumnasTimes New Roman"/>
              </a:rPr>
              <a:t>Mayor a 70 no se guarda</a:t>
            </a:r>
            <a:endParaRPr lang="es-ES" b="1" dirty="0">
              <a:solidFill>
                <a:schemeClr val="bg1"/>
              </a:solidFill>
              <a:latin typeface="cColumnas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2376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Pregunta seis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146" t="64774" r="29741" b="27299"/>
          <a:stretch/>
        </p:blipFill>
        <p:spPr>
          <a:xfrm>
            <a:off x="1604211" y="2478504"/>
            <a:ext cx="9573764" cy="125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87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Solución Pregunta </a:t>
            </a:r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6: </a:t>
            </a: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Srevice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0" y="1849689"/>
            <a:ext cx="10233800" cy="4351338"/>
          </a:xfrm>
        </p:spPr>
        <p:txBody>
          <a:bodyPr/>
          <a:lstStyle/>
          <a:p>
            <a:r>
              <a:rPr lang="es-ES" dirty="0" smtClean="0"/>
              <a:t>Usamos el verbo DELETE para eliminar todos los datos.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9838" t="46377" r="59273" b="39673"/>
          <a:stretch/>
        </p:blipFill>
        <p:spPr>
          <a:xfrm>
            <a:off x="4584093" y="2818189"/>
            <a:ext cx="6000687" cy="2253916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2943787" y="3272589"/>
            <a:ext cx="3810000" cy="113096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 todos los datos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826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Solución Pregunta </a:t>
            </a:r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6: </a:t>
            </a: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Borra todos los datos guardados.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9964" t="48821" r="29812" b="26947"/>
          <a:stretch/>
        </p:blipFill>
        <p:spPr>
          <a:xfrm>
            <a:off x="2863515" y="2986630"/>
            <a:ext cx="9014399" cy="244642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05063" y="2786103"/>
            <a:ext cx="2109537" cy="28474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Controlamos con un try catch y llamamos a la clase mostrando un mensaje de aprobación </a:t>
            </a:r>
            <a:r>
              <a:rPr lang="es-E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HttpStatus</a:t>
            </a:r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en el caso de error un mensaje de error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brir llave 5"/>
          <p:cNvSpPr/>
          <p:nvPr/>
        </p:nvSpPr>
        <p:spPr>
          <a:xfrm>
            <a:off x="2599884" y="3319504"/>
            <a:ext cx="1378558" cy="1926264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1719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Ejecución </a:t>
            </a:r>
            <a:r>
              <a:rPr lang="es-ES" dirty="0"/>
              <a:t>en </a:t>
            </a:r>
            <a:r>
              <a:rPr lang="es-ES" dirty="0" err="1"/>
              <a:t>Postman</a:t>
            </a:r>
            <a:r>
              <a:rPr lang="es-ES" dirty="0" smtClean="0"/>
              <a:t>: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8921" t="18039" r="6311" b="23571"/>
          <a:stretch/>
        </p:blipFill>
        <p:spPr>
          <a:xfrm>
            <a:off x="2618353" y="2360133"/>
            <a:ext cx="8088850" cy="3553318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7697833" y="2504078"/>
            <a:ext cx="2021305" cy="60157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cColumnasTimes New Roman"/>
              </a:rPr>
              <a:t>Ejecutamos</a:t>
            </a:r>
            <a:endParaRPr lang="es-ES" b="1" dirty="0">
              <a:solidFill>
                <a:schemeClr val="bg1"/>
              </a:solidFill>
              <a:latin typeface="cColumnasTimes New Roman"/>
            </a:endParaRPr>
          </a:p>
        </p:txBody>
      </p:sp>
      <p:sp>
        <p:nvSpPr>
          <p:cNvPr id="8" name="Flecha derecha 7"/>
          <p:cNvSpPr/>
          <p:nvPr/>
        </p:nvSpPr>
        <p:spPr>
          <a:xfrm>
            <a:off x="597048" y="2546406"/>
            <a:ext cx="2021305" cy="60157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cColumnasTimes New Roman"/>
              </a:rPr>
              <a:t>Verbo</a:t>
            </a:r>
            <a:endParaRPr lang="es-ES" b="1" dirty="0">
              <a:solidFill>
                <a:schemeClr val="bg1"/>
              </a:solidFill>
              <a:latin typeface="cColumnasTimes New Roman"/>
            </a:endParaRPr>
          </a:p>
        </p:txBody>
      </p:sp>
      <p:sp>
        <p:nvSpPr>
          <p:cNvPr id="9" name="Abrir llave 8"/>
          <p:cNvSpPr/>
          <p:nvPr/>
        </p:nvSpPr>
        <p:spPr>
          <a:xfrm rot="5400000">
            <a:off x="4335307" y="1652755"/>
            <a:ext cx="434226" cy="1870000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3714768" y="1703828"/>
            <a:ext cx="1772652" cy="560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brir llave 10"/>
          <p:cNvSpPr/>
          <p:nvPr/>
        </p:nvSpPr>
        <p:spPr>
          <a:xfrm>
            <a:off x="1682850" y="4136792"/>
            <a:ext cx="1871006" cy="588049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0" y="4003702"/>
            <a:ext cx="1521899" cy="6922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Eliminaodos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lecha derecha 12"/>
          <p:cNvSpPr/>
          <p:nvPr/>
        </p:nvSpPr>
        <p:spPr>
          <a:xfrm>
            <a:off x="6384872" y="3519292"/>
            <a:ext cx="2205788" cy="9691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cColumnasTimes New Roman"/>
              </a:rPr>
              <a:t>Mensaje del status</a:t>
            </a:r>
            <a:endParaRPr lang="es-ES" b="1" dirty="0">
              <a:solidFill>
                <a:schemeClr val="bg1"/>
              </a:solidFill>
              <a:latin typeface="cColumnas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5702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Tabla actualizada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26" y="2141621"/>
            <a:ext cx="9231698" cy="13633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834" y="3468063"/>
            <a:ext cx="7292390" cy="205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01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Proyecto Spring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99" t="16663" r="25386" b="4810"/>
          <a:stretch/>
        </p:blipFill>
        <p:spPr>
          <a:xfrm>
            <a:off x="3537283" y="1690688"/>
            <a:ext cx="5622759" cy="461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12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43527" y="24505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</a:t>
            </a:r>
            <a:endParaRPr lang="es-E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0" y="6095999"/>
            <a:ext cx="10233800" cy="80963"/>
          </a:xfrm>
        </p:spPr>
        <p:txBody>
          <a:bodyPr>
            <a:normAutofit fontScale="25000" lnSpcReduction="20000"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0529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6896"/>
          </a:xfrm>
        </p:spPr>
        <p:txBody>
          <a:bodyPr/>
          <a:lstStyle/>
          <a:p>
            <a:r>
              <a:rPr lang="es-E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Heruko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0" y="1668379"/>
            <a:ext cx="10233800" cy="4508584"/>
          </a:xfrm>
        </p:spPr>
        <p:txBody>
          <a:bodyPr/>
          <a:lstStyle/>
          <a:p>
            <a:r>
              <a:rPr lang="es-ES" dirty="0" smtClean="0"/>
              <a:t>Destinamos la plataforma </a:t>
            </a:r>
            <a:r>
              <a:rPr lang="es-ES" dirty="0" err="1"/>
              <a:t>H</a:t>
            </a:r>
            <a:r>
              <a:rPr lang="es-ES" dirty="0" err="1" smtClean="0"/>
              <a:t>eruko</a:t>
            </a:r>
            <a:r>
              <a:rPr lang="es-ES" dirty="0" smtClean="0"/>
              <a:t> como servicio de computación en la nube para la creación de nuestra base de datos.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2702" t="45435" r="35614" b="18021"/>
          <a:stretch/>
        </p:blipFill>
        <p:spPr>
          <a:xfrm>
            <a:off x="3192911" y="2638927"/>
            <a:ext cx="5874130" cy="381112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8881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 de datos en </a:t>
            </a: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DataGrip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Creamos la base de datos y la sincronizamos con el </a:t>
            </a:r>
            <a:r>
              <a:rPr lang="es-ES" dirty="0" err="1"/>
              <a:t>H</a:t>
            </a:r>
            <a:r>
              <a:rPr lang="es-ES" dirty="0" err="1" smtClean="0"/>
              <a:t>eruko</a:t>
            </a:r>
            <a:r>
              <a:rPr lang="es-ES" dirty="0" smtClean="0"/>
              <a:t> mediante los datos asignados por el </a:t>
            </a:r>
            <a:r>
              <a:rPr lang="es-ES" dirty="0" err="1"/>
              <a:t>H</a:t>
            </a:r>
            <a:r>
              <a:rPr lang="es-ES" dirty="0" err="1" smtClean="0"/>
              <a:t>eruko</a:t>
            </a:r>
            <a:r>
              <a:rPr lang="es-ES" dirty="0"/>
              <a:t>.</a:t>
            </a:r>
          </a:p>
        </p:txBody>
      </p:sp>
      <p:pic>
        <p:nvPicPr>
          <p:cNvPr id="6" name="Marcador de contenido 3"/>
          <p:cNvPicPr>
            <a:picLocks noChangeAspect="1"/>
          </p:cNvPicPr>
          <p:nvPr/>
        </p:nvPicPr>
        <p:blipFill rotWithShape="1">
          <a:blip r:embed="rId2"/>
          <a:srcRect l="29821" t="27907" r="31918" b="15317"/>
          <a:stretch/>
        </p:blipFill>
        <p:spPr>
          <a:xfrm>
            <a:off x="4046343" y="2880440"/>
            <a:ext cx="4111068" cy="343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84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Conexión del </a:t>
            </a: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jetbrains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intellij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idea de igual forma que la base de datos.</a:t>
            </a:r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914" t="36843" r="28103" b="19019"/>
          <a:stretch/>
        </p:blipFill>
        <p:spPr>
          <a:xfrm>
            <a:off x="2534653" y="2581567"/>
            <a:ext cx="7660608" cy="283945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1489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Añadimos las dependencias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459" t="31226" r="28704" b="13104"/>
          <a:stretch/>
        </p:blipFill>
        <p:spPr>
          <a:xfrm>
            <a:off x="2606842" y="1690688"/>
            <a:ext cx="7122695" cy="456699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530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Solución: Pregunta 1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64442" y="1556084"/>
            <a:ext cx="5089358" cy="4620879"/>
          </a:xfrm>
        </p:spPr>
        <p:txBody>
          <a:bodyPr>
            <a:normAutofit/>
          </a:bodyPr>
          <a:lstStyle/>
          <a:p>
            <a:r>
              <a:rPr lang="es-E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Creamos la tabla y las columnas.</a:t>
            </a:r>
            <a:endParaRPr lang="es-E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Creamos el </a:t>
            </a:r>
            <a:r>
              <a:rPr lang="es-E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 la clase </a:t>
            </a:r>
            <a:r>
              <a:rPr lang="es-E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ModeCoronaVirusPaciente</a:t>
            </a: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(Sera la tabla para la base de datos)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Marcador de contenido 3"/>
          <p:cNvPicPr>
            <a:picLocks noChangeAspect="1"/>
          </p:cNvPicPr>
          <p:nvPr/>
        </p:nvPicPr>
        <p:blipFill rotWithShape="1">
          <a:blip r:embed="rId2"/>
          <a:srcRect l="5661" t="32701" r="77230" b="61032"/>
          <a:stretch/>
        </p:blipFill>
        <p:spPr>
          <a:xfrm>
            <a:off x="1522026" y="3180816"/>
            <a:ext cx="3619470" cy="82047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l="23646" t="12141" r="37653" b="26383"/>
          <a:stretch/>
        </p:blipFill>
        <p:spPr>
          <a:xfrm>
            <a:off x="6904692" y="2131984"/>
            <a:ext cx="4106780" cy="3669643"/>
          </a:xfrm>
          <a:prstGeom prst="rect">
            <a:avLst/>
          </a:prstGeom>
        </p:spPr>
      </p:pic>
      <p:sp>
        <p:nvSpPr>
          <p:cNvPr id="11" name="Flecha derecha 10"/>
          <p:cNvSpPr/>
          <p:nvPr/>
        </p:nvSpPr>
        <p:spPr>
          <a:xfrm>
            <a:off x="5215145" y="2451920"/>
            <a:ext cx="2189706" cy="96043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Id, auto incrementable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lecha derecha 11"/>
          <p:cNvSpPr/>
          <p:nvPr/>
        </p:nvSpPr>
        <p:spPr>
          <a:xfrm rot="20420486" flipH="1">
            <a:off x="9245336" y="1832135"/>
            <a:ext cx="2636248" cy="58550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 de la tabla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brir llave 12"/>
          <p:cNvSpPr/>
          <p:nvPr/>
        </p:nvSpPr>
        <p:spPr>
          <a:xfrm>
            <a:off x="6904692" y="3180816"/>
            <a:ext cx="724774" cy="2620810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5173236" y="4144148"/>
            <a:ext cx="1612230" cy="93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Columnas de la tabla y variables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142082"/>
      </p:ext>
    </p:extLst>
  </p:cSld>
  <p:clrMapOvr>
    <a:masterClrMapping/>
  </p:clrMapOvr>
</p:sld>
</file>

<file path=ppt/theme/theme1.xml><?xml version="1.0" encoding="utf-8"?>
<a:theme xmlns:a="http://schemas.openxmlformats.org/drawingml/2006/main" name="Profundidad">
  <a:themeElements>
    <a:clrScheme name="Profundidad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TM04033923[[fn=Profundidad]]</Template>
  <TotalTime>276</TotalTime>
  <Words>712</Words>
  <Application>Microsoft Office PowerPoint</Application>
  <PresentationFormat>Panorámica</PresentationFormat>
  <Paragraphs>125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5" baseType="lpstr">
      <vt:lpstr>Arial</vt:lpstr>
      <vt:lpstr>cColumnasTimes New Roman</vt:lpstr>
      <vt:lpstr>Corbel</vt:lpstr>
      <vt:lpstr>Times New Roman</vt:lpstr>
      <vt:lpstr>Profundidad</vt:lpstr>
      <vt:lpstr>Resolución de la Defensa Hito 3</vt:lpstr>
      <vt:lpstr>Pregunta uno</vt:lpstr>
      <vt:lpstr>Creación del proyecto en el Framework Spring</vt:lpstr>
      <vt:lpstr>Proyecto Spring</vt:lpstr>
      <vt:lpstr>Heruko</vt:lpstr>
      <vt:lpstr>Base de datos en DataGrip</vt:lpstr>
      <vt:lpstr>Conexión del jetbrains intellij idea de igual forma que la base de datos. </vt:lpstr>
      <vt:lpstr>Añadimos las dependencias</vt:lpstr>
      <vt:lpstr>Solución: Pregunta 1</vt:lpstr>
      <vt:lpstr>Solución: Pregunta 1</vt:lpstr>
      <vt:lpstr>Tabla creada</vt:lpstr>
      <vt:lpstr>Pregunta dos</vt:lpstr>
      <vt:lpstr>Solución: pregunta 2</vt:lpstr>
      <vt:lpstr>Creamos el Service y Controller</vt:lpstr>
      <vt:lpstr>Interfaz del Service</vt:lpstr>
      <vt:lpstr>Clase Service</vt:lpstr>
      <vt:lpstr>Presentación de PowerPoint</vt:lpstr>
      <vt:lpstr>Clase Controller</vt:lpstr>
      <vt:lpstr>Ejecución en Postman</vt:lpstr>
      <vt:lpstr>Tabla actualizada</vt:lpstr>
      <vt:lpstr>Pregunta tres</vt:lpstr>
      <vt:lpstr>Solución Pregunta 3: Service</vt:lpstr>
      <vt:lpstr>Solución Pregunta 3: Controller</vt:lpstr>
      <vt:lpstr>Solución Pregunta 3: Controller</vt:lpstr>
      <vt:lpstr>Ejecución en Postman: Todos los casos</vt:lpstr>
      <vt:lpstr>Ejecución en Postman: Mostrar caso especifico </vt:lpstr>
      <vt:lpstr>Pregunta cuatro</vt:lpstr>
      <vt:lpstr>Solución Pregunta 4: Srevice</vt:lpstr>
      <vt:lpstr>Solución Pregunta 4: Controller</vt:lpstr>
      <vt:lpstr>Ejecución en Postman:</vt:lpstr>
      <vt:lpstr>Pregunta cinco</vt:lpstr>
      <vt:lpstr>Solución Pregunta 5: Srevice</vt:lpstr>
      <vt:lpstr>Solución Pregunta 5: Controller</vt:lpstr>
      <vt:lpstr>Ejecución en Postman:</vt:lpstr>
      <vt:lpstr>Pregunta seis</vt:lpstr>
      <vt:lpstr>Solución Pregunta 6: Srevice</vt:lpstr>
      <vt:lpstr>Solución Pregunta 6: Controller</vt:lpstr>
      <vt:lpstr>Ejecución en Postman:</vt:lpstr>
      <vt:lpstr>Tabla actualizada</vt:lpstr>
      <vt:lpstr>FIN</vt:lpstr>
    </vt:vector>
  </TitlesOfParts>
  <Company>Dixguel03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Defensa Hito 3</dc:title>
  <dc:creator>Diego</dc:creator>
  <cp:lastModifiedBy>Diego</cp:lastModifiedBy>
  <cp:revision>32</cp:revision>
  <dcterms:created xsi:type="dcterms:W3CDTF">2020-05-17T22:57:05Z</dcterms:created>
  <dcterms:modified xsi:type="dcterms:W3CDTF">2020-05-18T03:33:38Z</dcterms:modified>
</cp:coreProperties>
</file>